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trictFirstAndLastChars="0" embedTrueTypeFonts="1" saveSubsetFonts="1">
  <p:sldMasterIdLst>
    <p:sldMasterId id="2147483653" r:id="rId1"/>
  </p:sldMasterIdLst>
  <p:notesMasterIdLst>
    <p:notesMasterId r:id="rId18"/>
  </p:notesMasterIdLst>
  <p:handoutMasterIdLst>
    <p:handoutMasterId r:id="rId19"/>
  </p:handoutMasterIdLst>
  <p:sldIdLst>
    <p:sldId id="300" r:id="rId2"/>
    <p:sldId id="502" r:id="rId3"/>
    <p:sldId id="494" r:id="rId4"/>
    <p:sldId id="501" r:id="rId5"/>
    <p:sldId id="506" r:id="rId6"/>
    <p:sldId id="478" r:id="rId7"/>
    <p:sldId id="484" r:id="rId8"/>
    <p:sldId id="487" r:id="rId9"/>
    <p:sldId id="489" r:id="rId10"/>
    <p:sldId id="497" r:id="rId11"/>
    <p:sldId id="488" r:id="rId12"/>
    <p:sldId id="504" r:id="rId13"/>
    <p:sldId id="505" r:id="rId14"/>
    <p:sldId id="503" r:id="rId15"/>
    <p:sldId id="507" r:id="rId16"/>
    <p:sldId id="509" r:id="rId17"/>
  </p:sldIdLst>
  <p:sldSz cx="9144000" cy="6858000" type="screen4x3"/>
  <p:notesSz cx="7099300" cy="10234613"/>
  <p:embeddedFontLst>
    <p:embeddedFont>
      <p:font typeface="Mistral" pitchFamily="66" charset="0"/>
      <p:regular r:id="rId20"/>
    </p:embeddedFont>
    <p:embeddedFont>
      <p:font typeface="Arial Narrow" pitchFamily="34" charset="0"/>
      <p:regular r:id="rId21"/>
      <p:bold r:id="rId22"/>
      <p:italic r:id="rId23"/>
      <p:boldItalic r:id="rId24"/>
    </p:embeddedFont>
    <p:embeddedFont>
      <p:font typeface="Arial Unicode MS" pitchFamily="34" charset="-128"/>
      <p:regular r:id="rId25"/>
    </p:embeddedFont>
  </p:embeddedFont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1200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1200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1200" kern="1200">
        <a:solidFill>
          <a:schemeClr val="bg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6699FF"/>
    <a:srgbClr val="3399FF"/>
    <a:srgbClr val="CCECFF"/>
    <a:srgbClr val="FF5050"/>
    <a:srgbClr val="FFCC99"/>
    <a:srgbClr val="640000"/>
    <a:srgbClr val="FFCCCC"/>
    <a:srgbClr val="FFFFCC"/>
    <a:srgbClr val="FF9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48" y="-732"/>
      </p:cViewPr>
      <p:guideLst>
        <p:guide orient="horz" pos="2160"/>
        <p:guide orient="horz" pos="2479"/>
        <p:guide orient="horz" pos="2799"/>
        <p:guide orient="horz" pos="3119"/>
        <p:guide orient="horz" pos="3439"/>
        <p:guide orient="horz" pos="3754"/>
        <p:guide orient="horz" pos="4080"/>
        <p:guide orient="horz" pos="1836"/>
        <p:guide pos="2880"/>
        <p:guide pos="2440"/>
        <p:guide pos="3324"/>
        <p:guide pos="3768"/>
        <p:guide pos="4212"/>
        <p:guide pos="4657"/>
        <p:guide pos="5100"/>
        <p:guide pos="5544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-2190" y="-108"/>
      </p:cViewPr>
      <p:guideLst>
        <p:guide orient="horz" pos="3224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55" tIns="47777" rIns="95555" bIns="47777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3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55" tIns="47777" rIns="95555" bIns="47777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defRPr sz="13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04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55" tIns="47777" rIns="95555" bIns="47777" numCol="1" anchor="b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3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04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55" tIns="47777" rIns="95555" bIns="47777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300">
                <a:solidFill>
                  <a:schemeClr val="tx1"/>
                </a:solidFill>
                <a:ea typeface="ヒラギノ角ゴ Pro W3" pitchFamily="6" charset="-128"/>
              </a:defRPr>
            </a:lvl1pPr>
          </a:lstStyle>
          <a:p>
            <a:pPr>
              <a:defRPr/>
            </a:pPr>
            <a:fld id="{FF46C501-7158-4851-8E3C-5F0B558C85F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55" tIns="47777" rIns="95555" bIns="47777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3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55" tIns="47777" rIns="95555" bIns="47777" numCol="1" anchor="t" anchorCtr="0" compatLnSpc="1">
            <a:prstTxWarp prst="textNoShape">
              <a:avLst/>
            </a:prstTxWarp>
          </a:bodyPr>
          <a:lstStyle>
            <a:lvl1pPr algn="r" eaLnBrk="0" hangingPunct="0">
              <a:lnSpc>
                <a:spcPct val="100000"/>
              </a:lnSpc>
              <a:defRPr sz="13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6150" y="4862513"/>
            <a:ext cx="5207000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55" tIns="47777" rIns="95555" bIns="477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Click to edit Master text styles</a:t>
            </a:r>
          </a:p>
          <a:p>
            <a:pPr lvl="1"/>
            <a:r>
              <a:rPr lang="ru-RU" noProof="0" smtClean="0"/>
              <a:t>Second level</a:t>
            </a:r>
          </a:p>
          <a:p>
            <a:pPr lvl="2"/>
            <a:r>
              <a:rPr lang="ru-RU" noProof="0" smtClean="0"/>
              <a:t>Third level</a:t>
            </a:r>
          </a:p>
          <a:p>
            <a:pPr lvl="3"/>
            <a:r>
              <a:rPr lang="ru-RU" noProof="0" smtClean="0"/>
              <a:t>Fourth level</a:t>
            </a:r>
          </a:p>
          <a:p>
            <a:pPr lvl="4"/>
            <a:r>
              <a:rPr lang="ru-RU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55" tIns="47777" rIns="95555" bIns="47777" numCol="1" anchor="b" anchorCtr="0" compatLnSpc="1">
            <a:prstTxWarp prst="textNoShape">
              <a:avLst/>
            </a:prstTxWarp>
          </a:bodyPr>
          <a:lstStyle>
            <a:lvl1pPr eaLnBrk="0" hangingPunct="0">
              <a:lnSpc>
                <a:spcPct val="100000"/>
              </a:lnSpc>
              <a:defRPr sz="1300">
                <a:solidFill>
                  <a:schemeClr val="tx1"/>
                </a:solidFill>
                <a:latin typeface="Arial" charset="0"/>
                <a:ea typeface="ヒラギノ角ゴ Pro W3" pitchFamily="-128" charset="-128"/>
                <a:cs typeface="+mn-cs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555" tIns="47777" rIns="95555" bIns="47777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300">
                <a:solidFill>
                  <a:schemeClr val="tx1"/>
                </a:solidFill>
                <a:ea typeface="ヒラギノ角ゴ Pro W3" pitchFamily="6" charset="-128"/>
              </a:defRPr>
            </a:lvl1pPr>
          </a:lstStyle>
          <a:p>
            <a:pPr>
              <a:defRPr/>
            </a:pPr>
            <a:fld id="{D2A59FF9-2CBB-48EE-AE13-373E4208047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" charset="0"/>
        <a:cs typeface="Arial Unicode MS" pitchFamily="3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4022725" y="9721850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555" tIns="47777" rIns="95555" bIns="47777" anchor="b"/>
          <a:lstStyle/>
          <a:p>
            <a:pPr algn="r" eaLnBrk="0" hangingPunct="0"/>
            <a:fld id="{911BA122-03B9-4576-B60F-3997CDB21D27}" type="slidenum">
              <a:rPr lang="ru-RU">
                <a:solidFill>
                  <a:schemeClr val="tx1"/>
                </a:solidFill>
              </a:rPr>
              <a:pPr algn="r" eaLnBrk="0" hangingPunct="0"/>
              <a:t>0</a:t>
            </a:fld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kumimoji="0" lang="ru-RU" dirty="0" smtClean="0">
              <a:latin typeface="Arial" pitchFamily="34" charset="0"/>
              <a:ea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aseline="0">
                <a:latin typeface="Arial" pitchFamily="34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113" y="393700"/>
            <a:ext cx="5761037" cy="673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25" y="1714500"/>
            <a:ext cx="7500938" cy="4289425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</a:defRPr>
            </a:lvl1pPr>
            <a:lvl2pPr>
              <a:defRPr baseline="0">
                <a:latin typeface="Arial" pitchFamily="34" charset="0"/>
              </a:defRPr>
            </a:lvl2pPr>
            <a:lvl3pPr>
              <a:defRPr baseline="0">
                <a:latin typeface="Arial" pitchFamily="34" charset="0"/>
              </a:defRPr>
            </a:lvl3pPr>
            <a:lvl4pPr>
              <a:defRPr baseline="0">
                <a:latin typeface="Arial" pitchFamily="34" charset="0"/>
              </a:defRPr>
            </a:lvl4pPr>
            <a:lvl5pPr>
              <a:defRPr baseline="0">
                <a:latin typeface="Arial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/>
          <a:lstStyle>
            <a:lvl1pPr algn="l">
              <a:defRPr sz="4000" b="1" cap="all" baseline="0">
                <a:latin typeface="Aria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aseline="0">
                <a:latin typeface="Arial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113" y="393700"/>
            <a:ext cx="5761037" cy="6731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57263" y="1711325"/>
            <a:ext cx="3673475" cy="4289425"/>
          </a:xfrm>
          <a:prstGeom prst="rect">
            <a:avLst/>
          </a:prstGeom>
        </p:spPr>
        <p:txBody>
          <a:bodyPr/>
          <a:lstStyle>
            <a:lvl1pPr>
              <a:defRPr sz="2800" baseline="0">
                <a:latin typeface="Arial" pitchFamily="34" charset="0"/>
              </a:defRPr>
            </a:lvl1pPr>
            <a:lvl2pPr>
              <a:defRPr sz="2400" baseline="0">
                <a:latin typeface="Arial" pitchFamily="34" charset="0"/>
              </a:defRPr>
            </a:lvl2pPr>
            <a:lvl3pPr>
              <a:defRPr sz="2000" baseline="0">
                <a:latin typeface="Arial" pitchFamily="34" charset="0"/>
              </a:defRPr>
            </a:lvl3pPr>
            <a:lvl4pPr>
              <a:defRPr sz="1800" baseline="0">
                <a:latin typeface="Arial" pitchFamily="34" charset="0"/>
              </a:defRPr>
            </a:lvl4pPr>
            <a:lvl5pPr>
              <a:defRPr sz="1800" baseline="0">
                <a:latin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3138" y="1711325"/>
            <a:ext cx="3675062" cy="4289425"/>
          </a:xfrm>
          <a:prstGeom prst="rect">
            <a:avLst/>
          </a:prstGeom>
        </p:spPr>
        <p:txBody>
          <a:bodyPr/>
          <a:lstStyle>
            <a:lvl1pPr>
              <a:defRPr sz="2800" baseline="0">
                <a:latin typeface="Arial" pitchFamily="34" charset="0"/>
              </a:defRPr>
            </a:lvl1pPr>
            <a:lvl2pPr>
              <a:defRPr sz="2400" baseline="0">
                <a:latin typeface="Arial" pitchFamily="34" charset="0"/>
              </a:defRPr>
            </a:lvl2pPr>
            <a:lvl3pPr>
              <a:defRPr sz="2000" baseline="0">
                <a:latin typeface="Arial" pitchFamily="34" charset="0"/>
              </a:defRPr>
            </a:lvl3pPr>
            <a:lvl4pPr>
              <a:defRPr sz="1800" baseline="0">
                <a:latin typeface="Arial" pitchFamily="34" charset="0"/>
              </a:defRPr>
            </a:lvl4pPr>
            <a:lvl5pPr>
              <a:defRPr sz="1800" baseline="0">
                <a:latin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113" y="393700"/>
            <a:ext cx="5761037" cy="6731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0113" y="393700"/>
            <a:ext cx="5761037" cy="6731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00125" y="1714500"/>
            <a:ext cx="7500938" cy="42894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83363" y="393700"/>
            <a:ext cx="1874837" cy="5607050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57263" y="393700"/>
            <a:ext cx="5473700" cy="560705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7275" y="393700"/>
            <a:ext cx="5603875" cy="6731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957263" y="1711325"/>
            <a:ext cx="7500937" cy="4289425"/>
          </a:xfrm>
          <a:prstGeom prst="rect">
            <a:avLst/>
          </a:prstGeom>
        </p:spPr>
        <p:txBody>
          <a:bodyPr/>
          <a:lstStyle/>
          <a:p>
            <a:pPr lvl="0"/>
            <a:endParaRPr lang="ru-RU" noProof="0" dirty="0" smtClean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7275" y="393700"/>
            <a:ext cx="5603875" cy="6731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957263" y="1711325"/>
            <a:ext cx="7500937" cy="4289425"/>
          </a:xfrm>
          <a:prstGeom prst="rect">
            <a:avLst/>
          </a:prstGeom>
        </p:spPr>
        <p:txBody>
          <a:bodyPr/>
          <a:lstStyle/>
          <a:p>
            <a:pPr lvl="0"/>
            <a:endParaRPr lang="ru-RU" noProof="0" dirty="0" smtClean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7275" y="393700"/>
            <a:ext cx="5603875" cy="6731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957263" y="1711325"/>
            <a:ext cx="3673475" cy="42894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83138" y="1711325"/>
            <a:ext cx="3675062" cy="42894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19"/>
          <p:cNvSpPr>
            <a:spLocks noChangeArrowheads="1"/>
          </p:cNvSpPr>
          <p:nvPr/>
        </p:nvSpPr>
        <p:spPr bwMode="auto">
          <a:xfrm>
            <a:off x="8572528" y="6527848"/>
            <a:ext cx="402608" cy="330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defRPr/>
            </a:pPr>
            <a:fld id="{36DCF927-59B1-41A7-A107-A6D1C8580D7A}" type="slidenum">
              <a:rPr lang="ru-RU" b="1">
                <a:solidFill>
                  <a:schemeClr val="tx1"/>
                </a:solidFill>
                <a:ea typeface="ヒラギノ角ゴ Pro W3" pitchFamily="6" charset="-128"/>
              </a:rPr>
              <a:pPr eaLnBrk="0" hangingPunct="0">
                <a:defRPr/>
              </a:pPr>
              <a:t>‹#›</a:t>
            </a:fld>
            <a:endParaRPr lang="ru-RU" dirty="0">
              <a:solidFill>
                <a:schemeClr val="tx1"/>
              </a:solidFill>
              <a:ea typeface="ヒラギノ角ゴ Pro W3" pitchFamily="6" charset="-128"/>
            </a:endParaRPr>
          </a:p>
        </p:txBody>
      </p:sp>
      <p:sp>
        <p:nvSpPr>
          <p:cNvPr id="12" name="Rectangle 21"/>
          <p:cNvSpPr>
            <a:spLocks noChangeArrowheads="1"/>
          </p:cNvSpPr>
          <p:nvPr/>
        </p:nvSpPr>
        <p:spPr bwMode="auto">
          <a:xfrm>
            <a:off x="0" y="697513"/>
            <a:ext cx="9144000" cy="67408"/>
          </a:xfrm>
          <a:prstGeom prst="rect">
            <a:avLst/>
          </a:prstGeom>
          <a:solidFill>
            <a:srgbClr val="DA58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Arial" charset="0"/>
            </a:endParaRPr>
          </a:p>
        </p:txBody>
      </p:sp>
      <p:pic>
        <p:nvPicPr>
          <p:cNvPr id="6" name="Picture 2" descr="O:\ResearchDpt\Reucharts\shar2.png"/>
          <p:cNvPicPr>
            <a:picLocks noChangeAspect="1" noChangeArrowheads="1"/>
          </p:cNvPicPr>
          <p:nvPr/>
        </p:nvPicPr>
        <p:blipFill>
          <a:blip r:embed="rId16" cstate="print"/>
          <a:srcRect l="10398" t="16664" r="10667"/>
          <a:stretch>
            <a:fillRect/>
          </a:stretch>
        </p:blipFill>
        <p:spPr bwMode="auto">
          <a:xfrm>
            <a:off x="8445042" y="0"/>
            <a:ext cx="676656" cy="714380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7" cstate="print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 l="11003" r="3871"/>
          <a:stretch>
            <a:fillRect/>
          </a:stretch>
        </p:blipFill>
        <p:spPr bwMode="auto">
          <a:xfrm>
            <a:off x="93306" y="177300"/>
            <a:ext cx="817069" cy="751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099894" y="5988548"/>
            <a:ext cx="889813" cy="860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Скругленный прямоугольник 12"/>
          <p:cNvSpPr/>
          <p:nvPr/>
        </p:nvSpPr>
        <p:spPr bwMode="auto">
          <a:xfrm>
            <a:off x="214281" y="923544"/>
            <a:ext cx="8733775" cy="5605272"/>
          </a:xfrm>
          <a:prstGeom prst="roundRect">
            <a:avLst>
              <a:gd name="adj" fmla="val 3259"/>
            </a:avLst>
          </a:prstGeom>
          <a:noFill/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70000" contrast="-70000"/>
          </a:blip>
          <a:srcRect/>
          <a:stretch>
            <a:fillRect/>
          </a:stretch>
        </p:blipFill>
        <p:spPr bwMode="auto">
          <a:xfrm rot="2386937">
            <a:off x="170123" y="6037021"/>
            <a:ext cx="603214" cy="437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2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00958" y="357166"/>
            <a:ext cx="1029156" cy="342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94" r:id="rId1"/>
    <p:sldLayoutId id="2147483895" r:id="rId2"/>
    <p:sldLayoutId id="2147483896" r:id="rId3"/>
    <p:sldLayoutId id="2147483897" r:id="rId4"/>
    <p:sldLayoutId id="2147483898" r:id="rId5"/>
    <p:sldLayoutId id="2147483899" r:id="rId6"/>
    <p:sldLayoutId id="2147483907" r:id="rId7"/>
    <p:sldLayoutId id="2147483900" r:id="rId8"/>
    <p:sldLayoutId id="2147483901" r:id="rId9"/>
    <p:sldLayoutId id="2147483902" r:id="rId10"/>
    <p:sldLayoutId id="2147483903" r:id="rId11"/>
    <p:sldLayoutId id="2147483904" r:id="rId12"/>
    <p:sldLayoutId id="2147483905" r:id="rId13"/>
    <p:sldLayoutId id="2147483906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+mj-lt"/>
          <a:ea typeface="Arial" charset="0"/>
          <a:cs typeface="Arial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charset="0"/>
          <a:ea typeface="Arial" charset="0"/>
          <a:cs typeface="Arial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charset="0"/>
          <a:ea typeface="Arial" charset="0"/>
          <a:cs typeface="Arial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charset="0"/>
          <a:ea typeface="Arial" charset="0"/>
          <a:cs typeface="Arial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03C"/>
          </a:solidFill>
          <a:latin typeface="Arial" charset="0"/>
          <a:ea typeface="Arial" charset="0"/>
          <a:cs typeface="Arial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341"/>
          </a:solidFill>
          <a:latin typeface="Arial" charset="0"/>
          <a:ea typeface="ヒラギノ角ゴ Pro W3" pitchFamily="-128" charset="-128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341"/>
          </a:solidFill>
          <a:latin typeface="Arial" charset="0"/>
          <a:ea typeface="ヒラギノ角ゴ Pro W3" pitchFamily="-128" charset="-128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341"/>
          </a:solidFill>
          <a:latin typeface="Arial" charset="0"/>
          <a:ea typeface="ヒラギノ角ゴ Pro W3" pitchFamily="-128" charset="-128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000" b="1">
          <a:solidFill>
            <a:srgbClr val="007341"/>
          </a:solidFill>
          <a:latin typeface="Arial" charset="0"/>
          <a:ea typeface="ヒラギノ角ゴ Pro W3" pitchFamily="-128" charset="-128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•"/>
        <a:defRPr kumimoji="1" sz="2800">
          <a:solidFill>
            <a:srgbClr val="00703C"/>
          </a:solidFill>
          <a:latin typeface="+mn-lt"/>
          <a:ea typeface="Arial" charset="0"/>
          <a:cs typeface="Arial" pitchFamily="34" charset="0"/>
        </a:defRPr>
      </a:lvl1pPr>
      <a:lvl2pPr marL="742950" indent="-28575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–"/>
        <a:defRPr kumimoji="1" sz="2000">
          <a:solidFill>
            <a:srgbClr val="00703C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•"/>
        <a:defRPr kumimoji="1" sz="2000">
          <a:solidFill>
            <a:srgbClr val="00703C"/>
          </a:solidFill>
          <a:latin typeface="+mn-lt"/>
          <a:ea typeface="Arial" charset="0"/>
          <a:cs typeface="Arial" pitchFamily="34" charset="0"/>
        </a:defRPr>
      </a:lvl3pPr>
      <a:lvl4pPr marL="15621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–"/>
        <a:defRPr kumimoji="1" sz="2000">
          <a:solidFill>
            <a:srgbClr val="404040"/>
          </a:solidFill>
          <a:latin typeface="+mn-lt"/>
          <a:ea typeface="Arial" charset="0"/>
          <a:cs typeface="Arial" pitchFamily="34" charset="0"/>
        </a:defRPr>
      </a:lvl4pPr>
      <a:lvl5pPr marL="19812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har char="»"/>
        <a:defRPr kumimoji="1" sz="2000">
          <a:solidFill>
            <a:srgbClr val="404040"/>
          </a:solidFill>
          <a:latin typeface="+mn-lt"/>
          <a:ea typeface="Arial" charset="0"/>
          <a:cs typeface="Arial" pitchFamily="34" charset="0"/>
        </a:defRPr>
      </a:lvl5pPr>
      <a:lvl6pPr marL="24384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2000">
          <a:solidFill>
            <a:srgbClr val="404040"/>
          </a:solidFill>
          <a:latin typeface="+mn-lt"/>
          <a:ea typeface="+mn-ea"/>
        </a:defRPr>
      </a:lvl6pPr>
      <a:lvl7pPr marL="2895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2000">
          <a:solidFill>
            <a:srgbClr val="404040"/>
          </a:solidFill>
          <a:latin typeface="+mn-lt"/>
          <a:ea typeface="+mn-ea"/>
        </a:defRPr>
      </a:lvl7pPr>
      <a:lvl8pPr marL="3352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2000">
          <a:solidFill>
            <a:srgbClr val="404040"/>
          </a:solidFill>
          <a:latin typeface="+mn-lt"/>
          <a:ea typeface="+mn-ea"/>
        </a:defRPr>
      </a:lvl8pPr>
      <a:lvl9pPr marL="3810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2000">
          <a:solidFill>
            <a:srgbClr val="404040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16062" y="2320544"/>
            <a:ext cx="3500462" cy="25717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1858458" y="2248004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скоро уйдут</a:t>
            </a:r>
            <a:endParaRPr lang="ru-RU" sz="4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" name="Rectangle 44"/>
          <p:cNvSpPr>
            <a:spLocks noGrp="1" noChangeArrowheads="1"/>
          </p:cNvSpPr>
          <p:nvPr>
            <p:ph type="ctrTitle" idx="4294967295"/>
          </p:nvPr>
        </p:nvSpPr>
        <p:spPr>
          <a:xfrm>
            <a:off x="1500166" y="1285860"/>
            <a:ext cx="7500990" cy="1285884"/>
          </a:xfrm>
          <a:prstGeom prst="rect">
            <a:avLst/>
          </a:prstGeom>
          <a:effectLst/>
        </p:spPr>
        <p:txBody>
          <a:bodyPr/>
          <a:lstStyle/>
          <a:p>
            <a:pPr algn="r" eaLnBrk="1" hangingPunct="1"/>
            <a:r>
              <a:rPr lang="ru-RU" sz="34400" baseline="300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Mistral" pitchFamily="66" charset="0"/>
              </a:rPr>
              <a:t>Химеры</a:t>
            </a:r>
            <a:endParaRPr lang="ru-RU" sz="23900" b="0" baseline="30000" dirty="0" smtClean="0">
              <a:solidFill>
                <a:schemeClr val="bg2">
                  <a:lumMod val="60000"/>
                  <a:lumOff val="40000"/>
                </a:schemeClr>
              </a:solidFill>
              <a:latin typeface="Mistral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593750" y="78656"/>
            <a:ext cx="543881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О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ТЧЕТ КЕЙНСУ и ХАЙЕКУ: </a:t>
            </a:r>
            <a:r>
              <a:rPr lang="ru-RU" sz="3200" dirty="0" smtClean="0">
                <a:solidFill>
                  <a:srgbClr val="FF0000"/>
                </a:solidFill>
                <a:latin typeface="Arial Narrow" pitchFamily="34" charset="0"/>
              </a:rPr>
              <a:t>Ч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ТО СДЕЛАНО</a:t>
            </a:r>
            <a:r>
              <a:rPr lang="en-US" sz="2800" dirty="0" smtClean="0">
                <a:solidFill>
                  <a:srgbClr val="FF0000"/>
                </a:solidFill>
                <a:latin typeface="Arial Narrow" pitchFamily="34" charset="0"/>
              </a:rPr>
              <a:t>?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428736"/>
            <a:ext cx="6705600" cy="4657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786578" y="6143644"/>
            <a:ext cx="1214446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" dirty="0" smtClean="0">
                <a:solidFill>
                  <a:schemeClr val="tx1"/>
                </a:solidFill>
              </a:rPr>
              <a:t>Источник: </a:t>
            </a:r>
            <a:r>
              <a:rPr lang="en-US" sz="700" dirty="0" smtClean="0">
                <a:solidFill>
                  <a:schemeClr val="tx1"/>
                </a:solidFill>
              </a:rPr>
              <a:t>Yardeni.com</a:t>
            </a:r>
            <a:endParaRPr lang="ru-RU" sz="700" dirty="0">
              <a:solidFill>
                <a:schemeClr val="tx1"/>
              </a:solidFill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214422"/>
            <a:ext cx="4929201" cy="5001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0" name="Группа 9"/>
          <p:cNvGrpSpPr/>
          <p:nvPr/>
        </p:nvGrpSpPr>
        <p:grpSpPr>
          <a:xfrm>
            <a:off x="1857356" y="1571612"/>
            <a:ext cx="5643602" cy="4186128"/>
            <a:chOff x="2000232" y="1571612"/>
            <a:chExt cx="5643602" cy="4186128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000232" y="1571612"/>
              <a:ext cx="5643602" cy="4186128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9" name="TextBox 8"/>
            <p:cNvSpPr txBox="1"/>
            <p:nvPr/>
          </p:nvSpPr>
          <p:spPr>
            <a:xfrm>
              <a:off x="5643570" y="5143512"/>
              <a:ext cx="1606984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 smtClean="0">
                  <a:solidFill>
                    <a:schemeClr val="tx1"/>
                  </a:solidFill>
                </a:rPr>
                <a:t>Источник</a:t>
              </a:r>
              <a:r>
                <a:rPr lang="en-US" sz="800" dirty="0" smtClean="0">
                  <a:solidFill>
                    <a:schemeClr val="tx1"/>
                  </a:solidFill>
                </a:rPr>
                <a:t>: Fred, PSB</a:t>
              </a:r>
              <a:endParaRPr lang="ru-RU" sz="800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1081574"/>
            <a:ext cx="7072362" cy="5347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Стрелка вправо 9"/>
          <p:cNvSpPr/>
          <p:nvPr/>
        </p:nvSpPr>
        <p:spPr bwMode="auto">
          <a:xfrm rot="1510524">
            <a:off x="5226097" y="1429045"/>
            <a:ext cx="2771689" cy="2686583"/>
          </a:xfrm>
          <a:prstGeom prst="rightArrow">
            <a:avLst>
              <a:gd name="adj1" fmla="val 50000"/>
              <a:gd name="adj2" fmla="val 24153"/>
            </a:avLst>
          </a:prstGeom>
          <a:noFill/>
          <a:ln w="38100" cap="flat" cmpd="sng" algn="ctr">
            <a:solidFill>
              <a:srgbClr val="FF505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sp>
        <p:nvSpPr>
          <p:cNvPr id="12" name="Стрелка вправо 11"/>
          <p:cNvSpPr/>
          <p:nvPr/>
        </p:nvSpPr>
        <p:spPr bwMode="auto">
          <a:xfrm rot="19049826">
            <a:off x="5900495" y="4566884"/>
            <a:ext cx="2226974" cy="1415168"/>
          </a:xfrm>
          <a:prstGeom prst="rightArrow">
            <a:avLst>
              <a:gd name="adj1" fmla="val 50000"/>
              <a:gd name="adj2" fmla="val 33652"/>
            </a:avLst>
          </a:prstGeom>
          <a:noFill/>
          <a:ln w="38100" cap="flat" cmpd="sng" algn="ctr">
            <a:solidFill>
              <a:srgbClr val="FF0000"/>
            </a:solidFill>
            <a:prstDash val="sysDash"/>
            <a:round/>
            <a:headEnd type="none" w="med" len="med"/>
            <a:tailEnd type="none" w="med" len="med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3750" y="78656"/>
            <a:ext cx="543881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К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АК ТАКОЕ СЛУЧИЛОСЬ</a:t>
            </a:r>
            <a:r>
              <a:rPr lang="en-US" sz="2800" dirty="0" smtClean="0">
                <a:solidFill>
                  <a:srgbClr val="FF0000"/>
                </a:solidFill>
                <a:latin typeface="Arial Narrow" pitchFamily="34" charset="0"/>
              </a:rPr>
              <a:t>?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16200000">
            <a:off x="7589876" y="4982026"/>
            <a:ext cx="1606984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800" dirty="0" smtClean="0">
                <a:solidFill>
                  <a:schemeClr val="tx1"/>
                </a:solidFill>
              </a:rPr>
              <a:t>Источник</a:t>
            </a:r>
            <a:r>
              <a:rPr lang="en-US" sz="800" dirty="0" smtClean="0">
                <a:solidFill>
                  <a:schemeClr val="tx1"/>
                </a:solidFill>
              </a:rPr>
              <a:t>: Reuters, PSB</a:t>
            </a:r>
            <a:endParaRPr lang="ru-RU" sz="800" dirty="0">
              <a:solidFill>
                <a:schemeClr val="tx1"/>
              </a:solidFill>
            </a:endParaRPr>
          </a:p>
        </p:txBody>
      </p:sp>
      <p:grpSp>
        <p:nvGrpSpPr>
          <p:cNvPr id="19" name="Группа 18"/>
          <p:cNvGrpSpPr/>
          <p:nvPr/>
        </p:nvGrpSpPr>
        <p:grpSpPr>
          <a:xfrm>
            <a:off x="1428728" y="1571612"/>
            <a:ext cx="6600872" cy="4000528"/>
            <a:chOff x="1428728" y="1571612"/>
            <a:chExt cx="6600872" cy="4000528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28728" y="1571612"/>
              <a:ext cx="6600872" cy="4000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cxnSp>
          <p:nvCxnSpPr>
            <p:cNvPr id="14" name="Прямая соединительная линия 13"/>
            <p:cNvCxnSpPr/>
            <p:nvPr/>
          </p:nvCxnSpPr>
          <p:spPr bwMode="auto">
            <a:xfrm>
              <a:off x="1785918" y="2285992"/>
              <a:ext cx="5857916" cy="1143008"/>
            </a:xfrm>
            <a:prstGeom prst="line">
              <a:avLst/>
            </a:prstGeom>
            <a:solidFill>
              <a:schemeClr val="accent1"/>
            </a:solidFill>
            <a:ln w="28575" cap="flat" cmpd="sng" algn="ctr">
              <a:solidFill>
                <a:srgbClr val="C00000"/>
              </a:solidFill>
              <a:prstDash val="sysDot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cxnSp>
        <p:cxnSp>
          <p:nvCxnSpPr>
            <p:cNvPr id="16" name="Прямая соединительная линия 15"/>
            <p:cNvCxnSpPr/>
            <p:nvPr/>
          </p:nvCxnSpPr>
          <p:spPr bwMode="auto">
            <a:xfrm>
              <a:off x="6462841" y="4105395"/>
              <a:ext cx="642942" cy="0"/>
            </a:xfrm>
            <a:prstGeom prst="line">
              <a:avLst/>
            </a:prstGeom>
            <a:solidFill>
              <a:schemeClr val="accent1"/>
            </a:solidFill>
            <a:ln w="38100" cap="flat" cmpd="sng" algn="ctr">
              <a:solidFill>
                <a:srgbClr val="C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cxnSp>
        <p:sp>
          <p:nvSpPr>
            <p:cNvPr id="18" name="TextBox 17"/>
            <p:cNvSpPr txBox="1"/>
            <p:nvPr/>
          </p:nvSpPr>
          <p:spPr>
            <a:xfrm>
              <a:off x="2333033" y="1714488"/>
              <a:ext cx="5214974" cy="307777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1400" b="1" dirty="0" smtClean="0">
                  <a:solidFill>
                    <a:schemeClr val="tx1"/>
                  </a:solidFill>
                </a:rPr>
                <a:t>Мировой </a:t>
              </a:r>
              <a:r>
                <a:rPr lang="en-US" sz="1400" b="1" dirty="0" smtClean="0">
                  <a:solidFill>
                    <a:schemeClr val="tx1"/>
                  </a:solidFill>
                </a:rPr>
                <a:t>PMI </a:t>
              </a:r>
              <a:r>
                <a:rPr lang="ru-RU" sz="1400" b="1" dirty="0" smtClean="0">
                  <a:solidFill>
                    <a:schemeClr val="tx1"/>
                  </a:solidFill>
                </a:rPr>
                <a:t>в промышленности и </a:t>
              </a:r>
              <a:r>
                <a:rPr lang="ru-RU" sz="1400" b="1" dirty="0" smtClean="0">
                  <a:solidFill>
                    <a:srgbClr val="0070C0"/>
                  </a:solidFill>
                </a:rPr>
                <a:t>бизнес-активность</a:t>
              </a:r>
              <a:endParaRPr lang="ru-RU" sz="1400" b="1" dirty="0">
                <a:solidFill>
                  <a:srgbClr val="0070C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21854" y="1375068"/>
            <a:ext cx="3607798" cy="2248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 rot="16200000">
            <a:off x="3733354" y="4910588"/>
            <a:ext cx="160698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 smtClean="0">
                <a:solidFill>
                  <a:schemeClr val="tx1"/>
                </a:solidFill>
              </a:rPr>
              <a:t>Источник</a:t>
            </a:r>
            <a:r>
              <a:rPr lang="en-US" sz="800" dirty="0" smtClean="0">
                <a:solidFill>
                  <a:schemeClr val="tx1"/>
                </a:solidFill>
              </a:rPr>
              <a:t>FRED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276196" y="285728"/>
            <a:ext cx="551025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endParaRPr lang="ru-RU" sz="18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015791"/>
            <a:ext cx="3816495" cy="547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593750" y="78656"/>
            <a:ext cx="543881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solidFill>
                  <a:srgbClr val="FF0000"/>
                </a:solidFill>
                <a:latin typeface="Arial Narrow" pitchFamily="34" charset="0"/>
              </a:rPr>
              <a:t>D</a:t>
            </a:r>
            <a:r>
              <a:rPr lang="en-US" sz="2000" dirty="0" smtClean="0">
                <a:solidFill>
                  <a:srgbClr val="FF0000"/>
                </a:solidFill>
                <a:latin typeface="Arial Narrow" pitchFamily="34" charset="0"/>
              </a:rPr>
              <a:t>ELEVERAGE &amp; 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КВАЗИ-ДЕЛЕВЕРЕДЖ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4011323"/>
            <a:ext cx="3781645" cy="2364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714876" y="3604971"/>
            <a:ext cx="373707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err="1" smtClean="0">
                <a:solidFill>
                  <a:srgbClr val="00B050"/>
                </a:solidFill>
              </a:rPr>
              <a:t>Неревольверные</a:t>
            </a:r>
            <a:r>
              <a:rPr lang="ru-RU" sz="1000" b="1" dirty="0" smtClean="0">
                <a:solidFill>
                  <a:srgbClr val="00B050"/>
                </a:solidFill>
              </a:rPr>
              <a:t> кредиты</a:t>
            </a:r>
            <a:r>
              <a:rPr lang="ru-RU" sz="1000" b="1" dirty="0" smtClean="0">
                <a:solidFill>
                  <a:schemeClr val="tx1"/>
                </a:solidFill>
              </a:rPr>
              <a:t> населению, </a:t>
            </a:r>
            <a:r>
              <a:rPr lang="ru-RU" sz="1000" b="1" dirty="0" smtClean="0">
                <a:solidFill>
                  <a:srgbClr val="0070C0"/>
                </a:solidFill>
              </a:rPr>
              <a:t>револьверные </a:t>
            </a:r>
            <a:r>
              <a:rPr lang="ru-RU" sz="1000" b="1" dirty="0" smtClean="0">
                <a:solidFill>
                  <a:schemeClr val="tx1"/>
                </a:solidFill>
              </a:rPr>
              <a:t>(КК), долг, </a:t>
            </a:r>
            <a:r>
              <a:rPr lang="ru-RU" sz="1000" b="1" dirty="0" err="1" smtClean="0">
                <a:solidFill>
                  <a:schemeClr val="tx1"/>
                </a:solidFill>
              </a:rPr>
              <a:t>физлиц</a:t>
            </a:r>
            <a:r>
              <a:rPr lang="ru-RU" sz="1000" b="1" dirty="0" smtClean="0">
                <a:solidFill>
                  <a:schemeClr val="tx1"/>
                </a:solidFill>
              </a:rPr>
              <a:t> </a:t>
            </a:r>
            <a:r>
              <a:rPr lang="ru-RU" sz="1000" b="1" dirty="0" smtClean="0">
                <a:solidFill>
                  <a:srgbClr val="C00000"/>
                </a:solidFill>
              </a:rPr>
              <a:t>принадлежащий </a:t>
            </a:r>
            <a:r>
              <a:rPr lang="ru-RU" sz="1000" b="1" dirty="0" err="1" smtClean="0">
                <a:solidFill>
                  <a:srgbClr val="C00000"/>
                </a:solidFill>
              </a:rPr>
              <a:t>гос-ву</a:t>
            </a:r>
            <a:endParaRPr lang="ru-RU" sz="1000" dirty="0">
              <a:solidFill>
                <a:srgbClr val="C00000"/>
              </a:solidFill>
            </a:endParaRPr>
          </a:p>
        </p:txBody>
      </p:sp>
      <p:cxnSp>
        <p:nvCxnSpPr>
          <p:cNvPr id="12" name="Прямая со стрелкой 11"/>
          <p:cNvCxnSpPr/>
          <p:nvPr/>
        </p:nvCxnSpPr>
        <p:spPr bwMode="auto">
          <a:xfrm rot="5400000" flipH="1" flipV="1">
            <a:off x="7286644" y="4857760"/>
            <a:ext cx="928694" cy="50006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C00000"/>
            </a:solidFill>
            <a:prstDash val="sysDash"/>
            <a:round/>
            <a:headEnd type="none" w="med" len="med"/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cxnSp>
        <p:nvCxnSpPr>
          <p:cNvPr id="13" name="Прямая со стрелкой 12"/>
          <p:cNvCxnSpPr/>
          <p:nvPr/>
        </p:nvCxnSpPr>
        <p:spPr bwMode="auto">
          <a:xfrm flipV="1">
            <a:off x="7143768" y="4071942"/>
            <a:ext cx="928694" cy="78581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6699FF"/>
            </a:solidFill>
            <a:prstDash val="sysDash"/>
            <a:round/>
            <a:headEnd type="none" w="med" len="med"/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cxnSp>
        <p:nvCxnSpPr>
          <p:cNvPr id="18" name="Прямая со стрелкой 17"/>
          <p:cNvCxnSpPr/>
          <p:nvPr/>
        </p:nvCxnSpPr>
        <p:spPr bwMode="auto">
          <a:xfrm>
            <a:off x="7215206" y="4429132"/>
            <a:ext cx="857256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B050"/>
            </a:solidFill>
            <a:prstDash val="sysDash"/>
            <a:round/>
            <a:headEnd type="none" w="med" len="med"/>
            <a:tailEnd type="arrow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sp>
        <p:nvSpPr>
          <p:cNvPr id="20" name="TextBox 19"/>
          <p:cNvSpPr txBox="1"/>
          <p:nvPr/>
        </p:nvSpPr>
        <p:spPr>
          <a:xfrm>
            <a:off x="4643438" y="1017878"/>
            <a:ext cx="37862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solidFill>
                  <a:srgbClr val="0070C0"/>
                </a:solidFill>
              </a:rPr>
              <a:t>Долг в % от </a:t>
            </a:r>
            <a:r>
              <a:rPr lang="ru-RU" sz="1000" b="1" dirty="0" err="1" smtClean="0">
                <a:solidFill>
                  <a:srgbClr val="0070C0"/>
                </a:solidFill>
              </a:rPr>
              <a:t>расп.дохода</a:t>
            </a:r>
            <a:r>
              <a:rPr lang="ru-RU" sz="1000" b="1" dirty="0" smtClean="0">
                <a:solidFill>
                  <a:srgbClr val="0070C0"/>
                </a:solidFill>
              </a:rPr>
              <a:t> </a:t>
            </a:r>
            <a:r>
              <a:rPr lang="ru-RU" sz="1000" b="1" dirty="0" err="1" smtClean="0">
                <a:solidFill>
                  <a:srgbClr val="0070C0"/>
                </a:solidFill>
              </a:rPr>
              <a:t>домохоз-в</a:t>
            </a:r>
            <a:r>
              <a:rPr lang="ru-RU" sz="1000" b="1" dirty="0" smtClean="0">
                <a:solidFill>
                  <a:srgbClr val="0070C0"/>
                </a:solidFill>
              </a:rPr>
              <a:t>,  </a:t>
            </a:r>
            <a:r>
              <a:rPr lang="ru-RU" sz="1000" b="1" dirty="0" smtClean="0">
                <a:solidFill>
                  <a:srgbClr val="00B050"/>
                </a:solidFill>
              </a:rPr>
              <a:t>стоимость обслуживани</a:t>
            </a:r>
            <a:r>
              <a:rPr lang="ru-RU" sz="1000" b="1" dirty="0" smtClean="0">
                <a:solidFill>
                  <a:srgbClr val="00B050"/>
                </a:solidFill>
              </a:rPr>
              <a:t>я</a:t>
            </a:r>
            <a:r>
              <a:rPr lang="ru-RU" sz="1000" b="1" dirty="0" smtClean="0">
                <a:solidFill>
                  <a:srgbClr val="00B050"/>
                </a:solidFill>
              </a:rPr>
              <a:t> долга</a:t>
            </a:r>
            <a:r>
              <a:rPr lang="ru-RU" sz="1000" b="1" dirty="0" smtClean="0">
                <a:solidFill>
                  <a:schemeClr val="tx1"/>
                </a:solidFill>
              </a:rPr>
              <a:t> в % от доходов </a:t>
            </a:r>
            <a:r>
              <a:rPr lang="ru-RU" sz="1000" b="1" dirty="0" err="1" smtClean="0">
                <a:solidFill>
                  <a:schemeClr val="tx1"/>
                </a:solidFill>
              </a:rPr>
              <a:t>домохоз-в</a:t>
            </a:r>
            <a:endParaRPr lang="ru-RU" sz="1000" dirty="0">
              <a:solidFill>
                <a:srgbClr val="C0000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1714488"/>
            <a:ext cx="5118835" cy="3500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357298"/>
            <a:ext cx="3976698" cy="446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500034" y="1071546"/>
            <a:ext cx="37370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Номинальные ставки упали…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1500174"/>
            <a:ext cx="3665733" cy="2343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Box 9"/>
          <p:cNvSpPr txBox="1"/>
          <p:nvPr/>
        </p:nvSpPr>
        <p:spPr>
          <a:xfrm>
            <a:off x="4786314" y="1071546"/>
            <a:ext cx="37370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…</a:t>
            </a:r>
            <a:r>
              <a:rPr lang="ru-RU" b="1" dirty="0" smtClean="0">
                <a:solidFill>
                  <a:schemeClr val="tx1"/>
                </a:solidFill>
              </a:rPr>
              <a:t>но инфляция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тоже </a:t>
            </a:r>
            <a:r>
              <a:rPr lang="en-US" b="1" dirty="0" smtClean="0">
                <a:solidFill>
                  <a:schemeClr val="tx1"/>
                </a:solidFill>
              </a:rPr>
              <a:t>(</a:t>
            </a:r>
            <a:r>
              <a:rPr lang="en-US" b="1" dirty="0" smtClean="0">
                <a:solidFill>
                  <a:srgbClr val="C00000"/>
                </a:solidFill>
              </a:rPr>
              <a:t>EMU, </a:t>
            </a:r>
            <a:r>
              <a:rPr lang="ru-RU" b="1" dirty="0" smtClean="0">
                <a:solidFill>
                  <a:srgbClr val="C00000"/>
                </a:solidFill>
              </a:rPr>
              <a:t>ИПЦ</a:t>
            </a:r>
            <a:r>
              <a:rPr lang="en-US" b="1" dirty="0" smtClean="0">
                <a:solidFill>
                  <a:srgbClr val="C00000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&amp;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rgbClr val="C00000"/>
                </a:solidFill>
              </a:rPr>
              <a:t>базовая</a:t>
            </a:r>
            <a:r>
              <a:rPr lang="en-US" b="1" dirty="0" smtClean="0">
                <a:solidFill>
                  <a:schemeClr val="tx1"/>
                </a:solidFill>
              </a:rPr>
              <a:t>, </a:t>
            </a:r>
            <a:r>
              <a:rPr lang="en-US" b="1" dirty="0" smtClean="0">
                <a:solidFill>
                  <a:srgbClr val="0070C0"/>
                </a:solidFill>
              </a:rPr>
              <a:t>US, </a:t>
            </a:r>
            <a:r>
              <a:rPr lang="ru-RU" b="1" dirty="0" smtClean="0">
                <a:solidFill>
                  <a:srgbClr val="0070C0"/>
                </a:solidFill>
              </a:rPr>
              <a:t>ИПЦ</a:t>
            </a:r>
            <a:r>
              <a:rPr lang="en-US" b="1" dirty="0" smtClean="0">
                <a:solidFill>
                  <a:srgbClr val="0070C0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&amp; </a:t>
            </a:r>
            <a:r>
              <a:rPr lang="ru-RU" dirty="0" smtClean="0">
                <a:solidFill>
                  <a:srgbClr val="0070C0"/>
                </a:solidFill>
              </a:rPr>
              <a:t>базовая</a:t>
            </a:r>
            <a:r>
              <a:rPr lang="en-US" b="1" dirty="0" smtClean="0">
                <a:solidFill>
                  <a:schemeClr val="tx1"/>
                </a:solidFill>
              </a:rPr>
              <a:t>).</a:t>
            </a:r>
            <a:r>
              <a:rPr lang="ru-RU" b="1" dirty="0" smtClean="0">
                <a:solidFill>
                  <a:schemeClr val="tx1"/>
                </a:solidFill>
              </a:rPr>
              <a:t>..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11" name="Прямая со стрелкой 10"/>
          <p:cNvCxnSpPr/>
          <p:nvPr/>
        </p:nvCxnSpPr>
        <p:spPr bwMode="auto">
          <a:xfrm rot="16200000" flipH="1">
            <a:off x="7500958" y="1714488"/>
            <a:ext cx="785818" cy="7858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FFCC99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7584" y="4074556"/>
            <a:ext cx="3643338" cy="2297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4857752" y="3805854"/>
            <a:ext cx="37370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…</a:t>
            </a:r>
            <a:r>
              <a:rPr lang="ru-RU" b="1" dirty="0" smtClean="0">
                <a:solidFill>
                  <a:schemeClr val="tx1"/>
                </a:solidFill>
              </a:rPr>
              <a:t>вопреки ожиданиям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(</a:t>
            </a:r>
            <a:r>
              <a:rPr lang="ru-RU" dirty="0" smtClean="0">
                <a:solidFill>
                  <a:schemeClr val="tx1"/>
                </a:solidFill>
              </a:rPr>
              <a:t>спрэд </a:t>
            </a:r>
            <a:r>
              <a:rPr lang="en-US" b="1" dirty="0" smtClean="0">
                <a:solidFill>
                  <a:srgbClr val="C00000"/>
                </a:solidFill>
              </a:rPr>
              <a:t>Trys/TIPs</a:t>
            </a:r>
            <a:r>
              <a:rPr lang="en-US" dirty="0" smtClean="0">
                <a:solidFill>
                  <a:schemeClr val="tx1"/>
                </a:solidFill>
              </a:rPr>
              <a:t>,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5Y</a:t>
            </a:r>
            <a:r>
              <a:rPr lang="en-US" dirty="0" smtClean="0">
                <a:solidFill>
                  <a:schemeClr val="tx1"/>
                </a:solidFill>
              </a:rPr>
              <a:t>)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 rot="16200000">
            <a:off x="7805320" y="5410654"/>
            <a:ext cx="1606984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800" dirty="0" smtClean="0">
                <a:solidFill>
                  <a:schemeClr val="tx1"/>
                </a:solidFill>
              </a:rPr>
              <a:t>Источник</a:t>
            </a:r>
            <a:r>
              <a:rPr lang="en-US" sz="800" dirty="0" smtClean="0">
                <a:solidFill>
                  <a:schemeClr val="tx1"/>
                </a:solidFill>
              </a:rPr>
              <a:t>: Reuters, PSB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214678" y="5857892"/>
            <a:ext cx="1035480" cy="21431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800" dirty="0" smtClean="0">
                <a:solidFill>
                  <a:schemeClr val="tx1"/>
                </a:solidFill>
              </a:rPr>
              <a:t>Источник</a:t>
            </a:r>
            <a:r>
              <a:rPr lang="en-US" sz="800" dirty="0" smtClean="0">
                <a:solidFill>
                  <a:schemeClr val="tx1"/>
                </a:solidFill>
              </a:rPr>
              <a:t>.: PSB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93750" y="78656"/>
            <a:ext cx="543881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solidFill>
                  <a:srgbClr val="FF0000"/>
                </a:solidFill>
                <a:latin typeface="Arial Narrow" pitchFamily="34" charset="0"/>
              </a:rPr>
              <a:t>D</a:t>
            </a:r>
            <a:r>
              <a:rPr lang="en-US" sz="2000" dirty="0" smtClean="0">
                <a:solidFill>
                  <a:srgbClr val="FF0000"/>
                </a:solidFill>
                <a:latin typeface="Arial Narrow" pitchFamily="34" charset="0"/>
              </a:rPr>
              <a:t>E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ФЛЯЦИЯ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4798" y="1643050"/>
            <a:ext cx="761629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8" name="Прямоугольник 37"/>
          <p:cNvSpPr/>
          <p:nvPr/>
        </p:nvSpPr>
        <p:spPr>
          <a:xfrm>
            <a:off x="610726" y="107312"/>
            <a:ext cx="6939010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200" dirty="0" smtClean="0">
                <a:solidFill>
                  <a:srgbClr val="FF0000"/>
                </a:solidFill>
                <a:latin typeface="Arial Narrow" pitchFamily="34" charset="0"/>
              </a:rPr>
              <a:t>П</a:t>
            </a:r>
            <a:r>
              <a:rPr lang="ru-RU" sz="1800" dirty="0" smtClean="0">
                <a:solidFill>
                  <a:srgbClr val="FF0000"/>
                </a:solidFill>
                <a:latin typeface="Arial Narrow" pitchFamily="34" charset="0"/>
              </a:rPr>
              <a:t>ОЧЕМУ ИМЕННО ТАК</a:t>
            </a:r>
            <a:r>
              <a:rPr lang="en-US" sz="2400" dirty="0" smtClean="0">
                <a:solidFill>
                  <a:srgbClr val="FF0000"/>
                </a:solidFill>
                <a:latin typeface="Arial Narrow" pitchFamily="34" charset="0"/>
              </a:rPr>
              <a:t>?</a:t>
            </a:r>
            <a:endParaRPr lang="ru-RU" sz="1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Овал 4"/>
          <p:cNvSpPr/>
          <p:nvPr/>
        </p:nvSpPr>
        <p:spPr bwMode="auto">
          <a:xfrm>
            <a:off x="4357686" y="4270573"/>
            <a:ext cx="1143008" cy="1214446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sp>
        <p:nvSpPr>
          <p:cNvPr id="6" name="Овал 5"/>
          <p:cNvSpPr/>
          <p:nvPr/>
        </p:nvSpPr>
        <p:spPr bwMode="auto">
          <a:xfrm>
            <a:off x="5072066" y="2000240"/>
            <a:ext cx="571504" cy="857256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sp>
        <p:nvSpPr>
          <p:cNvPr id="7" name="Овал 6"/>
          <p:cNvSpPr/>
          <p:nvPr/>
        </p:nvSpPr>
        <p:spPr bwMode="auto">
          <a:xfrm>
            <a:off x="3643306" y="3143248"/>
            <a:ext cx="2143140" cy="1071570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43042" y="1214422"/>
            <a:ext cx="5715040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</a:rPr>
              <a:t>Почему ралли в активах – «</a:t>
            </a:r>
            <a:r>
              <a:rPr lang="ru-RU" sz="1400" b="1" dirty="0" smtClean="0">
                <a:solidFill>
                  <a:schemeClr val="tx1"/>
                </a:solidFill>
              </a:rPr>
              <a:t>неявная» цель </a:t>
            </a:r>
            <a:r>
              <a:rPr lang="ru-RU" sz="1400" b="1" dirty="0" smtClean="0">
                <a:solidFill>
                  <a:schemeClr val="tx1"/>
                </a:solidFill>
              </a:rPr>
              <a:t>ФРС, но не </a:t>
            </a:r>
            <a:r>
              <a:rPr lang="ru-RU" sz="1400" b="1" dirty="0" smtClean="0">
                <a:solidFill>
                  <a:schemeClr val="tx1"/>
                </a:solidFill>
              </a:rPr>
              <a:t>ЕЦБ или Банка Японии</a:t>
            </a:r>
            <a:endParaRPr lang="ru-RU" sz="1400" b="1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15140" y="5857892"/>
            <a:ext cx="1214446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00" dirty="0" smtClean="0">
                <a:solidFill>
                  <a:schemeClr val="tx1"/>
                </a:solidFill>
              </a:rPr>
              <a:t>Источник: </a:t>
            </a:r>
            <a:r>
              <a:rPr lang="en-US" sz="700" dirty="0" smtClean="0">
                <a:solidFill>
                  <a:schemeClr val="tx1"/>
                </a:solidFill>
              </a:rPr>
              <a:t>BOJ</a:t>
            </a:r>
            <a:endParaRPr lang="ru-RU" sz="7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2574" y="1074160"/>
            <a:ext cx="7896220" cy="5301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Овал 4"/>
          <p:cNvSpPr/>
          <p:nvPr/>
        </p:nvSpPr>
        <p:spPr bwMode="auto">
          <a:xfrm rot="16200000">
            <a:off x="7072330" y="1714488"/>
            <a:ext cx="2357454" cy="928694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sp>
        <p:nvSpPr>
          <p:cNvPr id="6" name="Овал 5"/>
          <p:cNvSpPr/>
          <p:nvPr/>
        </p:nvSpPr>
        <p:spPr bwMode="auto">
          <a:xfrm rot="16200000">
            <a:off x="7786710" y="4786322"/>
            <a:ext cx="785818" cy="928694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93750" y="78656"/>
            <a:ext cx="543881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Д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ЛИННЫЕ ЦИКЛЫ </a:t>
            </a:r>
            <a:r>
              <a:rPr lang="en-US" sz="2000" dirty="0" smtClean="0">
                <a:solidFill>
                  <a:srgbClr val="FF0000"/>
                </a:solidFill>
                <a:latin typeface="Arial Narrow" pitchFamily="34" charset="0"/>
              </a:rPr>
              <a:t>REVISITED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/>
          <p:cNvGrpSpPr/>
          <p:nvPr/>
        </p:nvGrpSpPr>
        <p:grpSpPr>
          <a:xfrm>
            <a:off x="1030260" y="1014622"/>
            <a:ext cx="6632545" cy="5428193"/>
            <a:chOff x="1040005" y="1000108"/>
            <a:chExt cx="6632545" cy="5428193"/>
          </a:xfrm>
        </p:grpSpPr>
        <p:pic>
          <p:nvPicPr>
            <p:cNvPr id="7173" name="Picture 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40005" y="1000108"/>
              <a:ext cx="6632545" cy="5428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6" name="TextBox 5"/>
            <p:cNvSpPr txBox="1"/>
            <p:nvPr/>
          </p:nvSpPr>
          <p:spPr>
            <a:xfrm>
              <a:off x="1142976" y="3500438"/>
              <a:ext cx="1000132" cy="2143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 smtClean="0">
                  <a:solidFill>
                    <a:schemeClr val="tx1"/>
                  </a:solidFill>
                </a:rPr>
                <a:t>Источник: </a:t>
              </a:r>
              <a:r>
                <a:rPr lang="en-US" sz="800" dirty="0" smtClean="0">
                  <a:solidFill>
                    <a:schemeClr val="tx1"/>
                  </a:solidFill>
                </a:rPr>
                <a:t>FRED</a:t>
              </a:r>
              <a:endParaRPr lang="ru-RU" sz="800" dirty="0">
                <a:solidFill>
                  <a:schemeClr val="tx1"/>
                </a:solidFill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 rot="16200000">
            <a:off x="5822165" y="5750735"/>
            <a:ext cx="1000132" cy="214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 smtClean="0">
                <a:solidFill>
                  <a:schemeClr val="tx1"/>
                </a:solidFill>
              </a:rPr>
              <a:t>Источник: </a:t>
            </a:r>
            <a:r>
              <a:rPr lang="en-US" sz="800" dirty="0" smtClean="0">
                <a:solidFill>
                  <a:schemeClr val="tx1"/>
                </a:solidFill>
              </a:rPr>
              <a:t>FRED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93750" y="78656"/>
            <a:ext cx="543881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Д</a:t>
            </a:r>
            <a:r>
              <a:rPr lang="en-US" sz="2000" dirty="0" smtClean="0">
                <a:solidFill>
                  <a:srgbClr val="FF0000"/>
                </a:solidFill>
                <a:latin typeface="Arial Narrow" pitchFamily="34" charset="0"/>
              </a:rPr>
              <a:t>E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ЙСТВИТЕЛЬНО </a:t>
            </a:r>
            <a:r>
              <a:rPr lang="ru-RU" sz="2000" b="1" dirty="0" smtClean="0">
                <a:solidFill>
                  <a:srgbClr val="FF0000"/>
                </a:solidFill>
                <a:latin typeface="Arial Narrow" pitchFamily="34" charset="0"/>
              </a:rPr>
              <a:t>БОЛЬШАЯ 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ПРОБЛЕМА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Группа 45"/>
          <p:cNvGrpSpPr/>
          <p:nvPr/>
        </p:nvGrpSpPr>
        <p:grpSpPr>
          <a:xfrm>
            <a:off x="5072066" y="4214818"/>
            <a:ext cx="3543300" cy="2219322"/>
            <a:chOff x="5072066" y="4214818"/>
            <a:chExt cx="3543300" cy="2219322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t="8806"/>
            <a:stretch>
              <a:fillRect/>
            </a:stretch>
          </p:blipFill>
          <p:spPr bwMode="auto">
            <a:xfrm>
              <a:off x="5072066" y="4214818"/>
              <a:ext cx="3543300" cy="22193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5" name="TextBox 44"/>
            <p:cNvSpPr txBox="1"/>
            <p:nvPr/>
          </p:nvSpPr>
          <p:spPr>
            <a:xfrm>
              <a:off x="6215074" y="4214818"/>
              <a:ext cx="2214578" cy="43858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ru-RU" sz="1000" dirty="0" smtClean="0">
                  <a:solidFill>
                    <a:schemeClr val="tx1"/>
                  </a:solidFill>
                </a:rPr>
                <a:t>Стоимость пром.робота / оплата за труд, индекс</a:t>
              </a:r>
              <a:r>
                <a:rPr lang="ru-RU" dirty="0" smtClean="0">
                  <a:solidFill>
                    <a:schemeClr val="tx1"/>
                  </a:solidFill>
                </a:rPr>
                <a:t> 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pic>
          <p:nvPicPr>
            <p:cNvPr id="10244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658810" y="4350074"/>
              <a:ext cx="428628" cy="266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45" name="Picture 5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100773" y="5462602"/>
              <a:ext cx="469449" cy="3238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46" name="Picture 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572395" y="5929330"/>
              <a:ext cx="395291" cy="266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pic>
          <p:nvPicPr>
            <p:cNvPr id="10247" name="Picture 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572264" y="4786322"/>
              <a:ext cx="428628" cy="273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7" cstate="print"/>
          <a:srcRect l="1228" t="6320"/>
          <a:stretch>
            <a:fillRect/>
          </a:stretch>
        </p:blipFill>
        <p:spPr bwMode="auto">
          <a:xfrm>
            <a:off x="428596" y="1219093"/>
            <a:ext cx="5715040" cy="3176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4" name="TextBox 43"/>
          <p:cNvSpPr txBox="1"/>
          <p:nvPr/>
        </p:nvSpPr>
        <p:spPr>
          <a:xfrm>
            <a:off x="689959" y="1297011"/>
            <a:ext cx="3857652" cy="2857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Реальная производительность труда, евро/час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714612" y="5357826"/>
            <a:ext cx="1837932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en-US" sz="800" dirty="0" smtClean="0">
                <a:solidFill>
                  <a:schemeClr val="tx1"/>
                </a:solidFill>
              </a:rPr>
              <a:t>Src.: Reuters, PSB</a:t>
            </a:r>
            <a:endParaRPr lang="ru-RU" sz="800" dirty="0">
              <a:solidFill>
                <a:schemeClr val="tx1"/>
              </a:solidFill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2000232" y="1428736"/>
            <a:ext cx="5357850" cy="4196975"/>
            <a:chOff x="2143108" y="1753053"/>
            <a:chExt cx="5357850" cy="419697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143108" y="2214554"/>
              <a:ext cx="5357850" cy="37354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4" name="TextBox 13"/>
            <p:cNvSpPr txBox="1"/>
            <p:nvPr/>
          </p:nvSpPr>
          <p:spPr>
            <a:xfrm>
              <a:off x="2143108" y="1753053"/>
              <a:ext cx="5357850" cy="4616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chemeClr val="tx1"/>
                  </a:solidFill>
                </a:rPr>
                <a:t>Исчезновение рабочих мест</a:t>
              </a:r>
              <a:r>
                <a:rPr lang="en-US" dirty="0" smtClean="0">
                  <a:solidFill>
                    <a:schemeClr val="tx1"/>
                  </a:solidFill>
                </a:rPr>
                <a:t>:</a:t>
              </a:r>
              <a:r>
                <a:rPr lang="en-US" b="1" dirty="0" smtClean="0">
                  <a:solidFill>
                    <a:srgbClr val="00B050"/>
                  </a:solidFill>
                </a:rPr>
                <a:t> </a:t>
              </a:r>
              <a:r>
                <a:rPr lang="ru-RU" b="1" dirty="0" smtClean="0">
                  <a:solidFill>
                    <a:schemeClr val="accent5">
                      <a:lumMod val="50000"/>
                    </a:schemeClr>
                  </a:solidFill>
                </a:rPr>
                <a:t>рабочие места в промышленности</a:t>
              </a:r>
              <a:r>
                <a:rPr lang="en-US" b="1" dirty="0" smtClean="0">
                  <a:solidFill>
                    <a:schemeClr val="accent5">
                      <a:lumMod val="50000"/>
                    </a:schemeClr>
                  </a:solidFill>
                </a:rPr>
                <a:t> </a:t>
              </a:r>
              <a:r>
                <a:rPr lang="ru-RU" dirty="0" smtClean="0">
                  <a:solidFill>
                    <a:schemeClr val="tx1"/>
                  </a:solidFill>
                </a:rPr>
                <a:t>и</a:t>
              </a:r>
              <a:r>
                <a:rPr lang="en-US" b="1" dirty="0" smtClean="0">
                  <a:solidFill>
                    <a:srgbClr val="C00000"/>
                  </a:solidFill>
                </a:rPr>
                <a:t> </a:t>
              </a:r>
              <a:r>
                <a:rPr lang="ru-RU" b="1" dirty="0" smtClean="0">
                  <a:solidFill>
                    <a:schemeClr val="tx1"/>
                  </a:solidFill>
                </a:rPr>
                <a:t>производство </a:t>
              </a:r>
              <a:r>
                <a:rPr lang="ru-RU" b="1" dirty="0" err="1" smtClean="0">
                  <a:solidFill>
                    <a:schemeClr val="tx1"/>
                  </a:solidFill>
                </a:rPr>
                <a:t>пром.продукции</a:t>
              </a:r>
              <a:r>
                <a:rPr lang="ru-RU" b="1" dirty="0" smtClean="0">
                  <a:solidFill>
                    <a:schemeClr val="tx1"/>
                  </a:solidFill>
                </a:rPr>
                <a:t> в США:</a:t>
              </a:r>
              <a:endParaRPr lang="ru-RU" dirty="0">
                <a:solidFill>
                  <a:schemeClr val="tx1"/>
                </a:solidFill>
              </a:endParaRPr>
            </a:p>
          </p:txBody>
        </p:sp>
        <p:cxnSp>
          <p:nvCxnSpPr>
            <p:cNvPr id="16" name="Прямая со стрелкой 15"/>
            <p:cNvCxnSpPr/>
            <p:nvPr/>
          </p:nvCxnSpPr>
          <p:spPr bwMode="auto">
            <a:xfrm flipV="1">
              <a:off x="3643306" y="2806852"/>
              <a:ext cx="3429024" cy="2643206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chemeClr val="bg2">
                  <a:lumMod val="75000"/>
                </a:schemeClr>
              </a:solidFill>
              <a:prstDash val="sysDash"/>
              <a:round/>
              <a:headEnd type="none" w="med" len="med"/>
              <a:tailEnd type="arrow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cxnSp>
        <p:cxnSp>
          <p:nvCxnSpPr>
            <p:cNvPr id="17" name="Прямая со стрелкой 16"/>
            <p:cNvCxnSpPr/>
            <p:nvPr/>
          </p:nvCxnSpPr>
          <p:spPr bwMode="auto">
            <a:xfrm rot="16200000" flipH="1">
              <a:off x="4382265" y="2545680"/>
              <a:ext cx="2786085" cy="2594045"/>
            </a:xfrm>
            <a:prstGeom prst="straightConnector1">
              <a:avLst/>
            </a:prstGeom>
            <a:solidFill>
              <a:schemeClr val="accent1"/>
            </a:solidFill>
            <a:ln w="19050" cap="flat" cmpd="sng" algn="ctr">
              <a:solidFill>
                <a:srgbClr val="FF0000"/>
              </a:solidFill>
              <a:prstDash val="sysDash"/>
              <a:round/>
              <a:headEnd type="none" w="med" len="med"/>
              <a:tailEnd type="arrow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</p:cxnSp>
      </p:grpSp>
      <p:sp>
        <p:nvSpPr>
          <p:cNvPr id="24" name="Прямоугольник 23"/>
          <p:cNvSpPr/>
          <p:nvPr/>
        </p:nvSpPr>
        <p:spPr>
          <a:xfrm>
            <a:off x="593750" y="78656"/>
            <a:ext cx="543881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Н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АШЕ БУДУЩЕЕ: </a:t>
            </a:r>
            <a:r>
              <a:rPr lang="en-US" sz="2000" dirty="0" smtClean="0">
                <a:solidFill>
                  <a:srgbClr val="FF0000"/>
                </a:solidFill>
                <a:latin typeface="Arial Narrow" pitchFamily="34" charset="0"/>
              </a:rPr>
              <a:t>NEW NORMAL-2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396148"/>
            <a:ext cx="6624646" cy="4955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TextBox 27"/>
          <p:cNvSpPr txBox="1"/>
          <p:nvPr/>
        </p:nvSpPr>
        <p:spPr>
          <a:xfrm>
            <a:off x="4786314" y="1428736"/>
            <a:ext cx="3286148" cy="2857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Производительность труда, </a:t>
            </a:r>
            <a:r>
              <a:rPr lang="en-US" b="1" dirty="0" smtClean="0">
                <a:solidFill>
                  <a:schemeClr val="tx1"/>
                </a:solidFill>
              </a:rPr>
              <a:t>% </a:t>
            </a:r>
            <a:r>
              <a:rPr lang="ru-RU" b="1" dirty="0" smtClean="0">
                <a:solidFill>
                  <a:schemeClr val="tx1"/>
                </a:solidFill>
              </a:rPr>
              <a:t>от США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 bwMode="auto">
          <a:xfrm>
            <a:off x="2786050" y="4786322"/>
            <a:ext cx="1500198" cy="357190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sp>
        <p:nvSpPr>
          <p:cNvPr id="32" name="Овал 31"/>
          <p:cNvSpPr/>
          <p:nvPr/>
        </p:nvSpPr>
        <p:spPr bwMode="auto">
          <a:xfrm>
            <a:off x="2786050" y="3929066"/>
            <a:ext cx="1214446" cy="357190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sp>
        <p:nvSpPr>
          <p:cNvPr id="34" name="Овал 33"/>
          <p:cNvSpPr/>
          <p:nvPr/>
        </p:nvSpPr>
        <p:spPr bwMode="auto">
          <a:xfrm>
            <a:off x="2786050" y="4572008"/>
            <a:ext cx="2143140" cy="357190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ysDot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-128" charset="-128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>
            <a:off x="7842465" y="1011259"/>
            <a:ext cx="995365" cy="1500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Прямоугольник 10"/>
          <p:cNvSpPr/>
          <p:nvPr/>
        </p:nvSpPr>
        <p:spPr>
          <a:xfrm>
            <a:off x="593750" y="78656"/>
            <a:ext cx="543881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Н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АШЕ БУДУЩЕЕ: </a:t>
            </a:r>
            <a:r>
              <a:rPr lang="en-US" sz="2000" dirty="0" smtClean="0">
                <a:solidFill>
                  <a:srgbClr val="FF0000"/>
                </a:solidFill>
                <a:latin typeface="Arial Narrow" pitchFamily="34" charset="0"/>
              </a:rPr>
              <a:t>NEW NORMAL-2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10000"/>
          </a:blip>
          <a:srcRect/>
          <a:stretch>
            <a:fillRect/>
          </a:stretch>
        </p:blipFill>
        <p:spPr bwMode="auto">
          <a:xfrm>
            <a:off x="7934118" y="1022410"/>
            <a:ext cx="995365" cy="1500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428736"/>
            <a:ext cx="5324475" cy="465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785926"/>
            <a:ext cx="6991350" cy="3714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593750" y="78656"/>
            <a:ext cx="543881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Н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АШЕ БУДУЩЕЕ: </a:t>
            </a:r>
            <a:r>
              <a:rPr lang="en-US" sz="2000" dirty="0" smtClean="0">
                <a:solidFill>
                  <a:srgbClr val="FF0000"/>
                </a:solidFill>
                <a:latin typeface="Arial Narrow" pitchFamily="34" charset="0"/>
              </a:rPr>
              <a:t>THE MACHINE WORLD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4810" y="3197012"/>
            <a:ext cx="4593398" cy="31609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1" y="1285860"/>
            <a:ext cx="4461339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571472" y="3571876"/>
            <a:ext cx="1392670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ru-RU" sz="800" dirty="0" smtClean="0">
                <a:solidFill>
                  <a:schemeClr val="tx1"/>
                </a:solidFill>
              </a:rPr>
              <a:t>Источник</a:t>
            </a:r>
            <a:r>
              <a:rPr lang="en-US" sz="800" dirty="0" smtClean="0">
                <a:solidFill>
                  <a:schemeClr val="tx1"/>
                </a:solidFill>
              </a:rPr>
              <a:t>: Reuters, PSB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00562" y="5214950"/>
            <a:ext cx="1357322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800" dirty="0" smtClean="0">
                <a:solidFill>
                  <a:schemeClr val="tx1"/>
                </a:solidFill>
              </a:rPr>
              <a:t>Источник</a:t>
            </a:r>
            <a:r>
              <a:rPr lang="en-US" sz="800" dirty="0" smtClean="0">
                <a:solidFill>
                  <a:schemeClr val="tx1"/>
                </a:solidFill>
              </a:rPr>
              <a:t>: Reuters, PSB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034" y="1049244"/>
            <a:ext cx="42148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ВВП РФ</a:t>
            </a:r>
            <a:r>
              <a:rPr lang="ru-RU" b="1" dirty="0" smtClean="0">
                <a:solidFill>
                  <a:schemeClr val="tx1"/>
                </a:solidFill>
              </a:rPr>
              <a:t> и </a:t>
            </a:r>
            <a:r>
              <a:rPr lang="ru-RU" b="1" dirty="0" smtClean="0">
                <a:solidFill>
                  <a:srgbClr val="0066CC"/>
                </a:solidFill>
              </a:rPr>
              <a:t>инвестиции</a:t>
            </a:r>
            <a:r>
              <a:rPr lang="ru-RU" b="1" dirty="0" smtClean="0">
                <a:solidFill>
                  <a:schemeClr val="tx1"/>
                </a:solidFill>
              </a:rPr>
              <a:t> в основной капитал…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93750" y="78656"/>
            <a:ext cx="6550018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Д</a:t>
            </a:r>
            <a:r>
              <a:rPr lang="en-US" sz="2000" dirty="0" smtClean="0">
                <a:solidFill>
                  <a:srgbClr val="FF0000"/>
                </a:solidFill>
                <a:latin typeface="Arial Narrow" pitchFamily="34" charset="0"/>
              </a:rPr>
              <a:t>E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ЙСТВИТЕЛЬНО </a:t>
            </a:r>
            <a:r>
              <a:rPr lang="ru-RU" sz="2000" b="1" dirty="0" smtClean="0">
                <a:solidFill>
                  <a:srgbClr val="FF0000"/>
                </a:solidFill>
                <a:latin typeface="Arial Narrow" pitchFamily="34" charset="0"/>
              </a:rPr>
              <a:t>БОЛЬШАЯ 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ПРОБЛЕМА</a:t>
            </a:r>
            <a:r>
              <a:rPr lang="en-US" sz="20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ДЛЯ </a:t>
            </a:r>
            <a:r>
              <a:rPr lang="ru-RU" sz="3200" dirty="0" smtClean="0">
                <a:solidFill>
                  <a:srgbClr val="FF0000"/>
                </a:solidFill>
                <a:latin typeface="Arial Narrow" pitchFamily="34" charset="0"/>
              </a:rPr>
              <a:t>РФ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348" y="1058308"/>
            <a:ext cx="785818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itchFamily="34" charset="0"/>
              <a:buChar char="•"/>
            </a:pPr>
            <a:r>
              <a:rPr lang="ru-RU" sz="1400" b="1" dirty="0" smtClean="0">
                <a:solidFill>
                  <a:srgbClr val="0066CC"/>
                </a:solidFill>
              </a:rPr>
              <a:t>Снижение общей численности населения в основных экономических центрах мира</a:t>
            </a:r>
          </a:p>
          <a:p>
            <a:pPr marL="357188" indent="-357188">
              <a:buFont typeface="Arial" pitchFamily="34" charset="0"/>
              <a:buChar char="•"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357188" indent="-357188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tx1"/>
                </a:solidFill>
              </a:rPr>
              <a:t>Углубление материального расслоения (</a:t>
            </a:r>
            <a:r>
              <a:rPr lang="ru-RU" sz="1400" b="1" dirty="0" err="1" smtClean="0">
                <a:solidFill>
                  <a:schemeClr val="tx1"/>
                </a:solidFill>
              </a:rPr>
              <a:t>прекариат</a:t>
            </a:r>
            <a:r>
              <a:rPr lang="ru-RU" sz="1400" b="1" dirty="0" smtClean="0">
                <a:solidFill>
                  <a:schemeClr val="tx1"/>
                </a:solidFill>
              </a:rPr>
              <a:t>, </a:t>
            </a:r>
            <a:r>
              <a:rPr lang="ru-RU" sz="1400" b="1" dirty="0" err="1" smtClean="0">
                <a:solidFill>
                  <a:schemeClr val="tx1"/>
                </a:solidFill>
              </a:rPr>
              <a:t>салариат</a:t>
            </a:r>
            <a:r>
              <a:rPr lang="ru-RU" sz="1400" b="1" dirty="0" smtClean="0">
                <a:solidFill>
                  <a:schemeClr val="tx1"/>
                </a:solidFill>
              </a:rPr>
              <a:t>, предприниматели)</a:t>
            </a:r>
          </a:p>
          <a:p>
            <a:pPr marL="357188" indent="-357188">
              <a:buFont typeface="Arial" pitchFamily="34" charset="0"/>
              <a:buChar char="•"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357188" indent="-357188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accent2">
                    <a:lumMod val="75000"/>
                  </a:schemeClr>
                </a:solidFill>
              </a:rPr>
              <a:t>Падение нормы сбережения у одних (большинства), рост – у других</a:t>
            </a:r>
          </a:p>
          <a:p>
            <a:pPr marL="357188" indent="-357188">
              <a:buFont typeface="Arial" pitchFamily="34" charset="0"/>
              <a:buChar char="•"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357188" indent="-357188">
              <a:buFont typeface="Arial" pitchFamily="34" charset="0"/>
              <a:buChar char="•"/>
            </a:pPr>
            <a:r>
              <a:rPr lang="ru-RU" sz="1400" b="1" dirty="0" smtClean="0">
                <a:solidFill>
                  <a:srgbClr val="C00000"/>
                </a:solidFill>
              </a:rPr>
              <a:t>Рост числа </a:t>
            </a:r>
            <a:r>
              <a:rPr lang="ru-RU" sz="1400" b="1" dirty="0" err="1" smtClean="0">
                <a:solidFill>
                  <a:srgbClr val="C00000"/>
                </a:solidFill>
              </a:rPr>
              <a:t>гос.трансфертов</a:t>
            </a:r>
            <a:r>
              <a:rPr lang="ru-RU" sz="1400" b="1" dirty="0" smtClean="0">
                <a:solidFill>
                  <a:srgbClr val="C00000"/>
                </a:solidFill>
              </a:rPr>
              <a:t> и пособий, возможен рост налогов, особенно на финансовую сферу, личные финансы – удел богатых людей. </a:t>
            </a:r>
          </a:p>
          <a:p>
            <a:pPr marL="357188" indent="-357188">
              <a:buFont typeface="Arial" pitchFamily="34" charset="0"/>
              <a:buChar char="•"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357188" indent="-357188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Основные розничные клиенты банковской системы – богатые, высокопрофессиональные люди . Среди них немало квалифицированных  розничных </a:t>
            </a:r>
            <a:r>
              <a:rPr lang="ru-RU" sz="1400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инвесторов</a:t>
            </a:r>
          </a:p>
          <a:p>
            <a:pPr marL="357188" indent="-357188">
              <a:buFont typeface="Arial" pitchFamily="34" charset="0"/>
              <a:buChar char="•"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357188" indent="-357188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</a:rPr>
              <a:t>Более жесткое регулирование банков и ожесточенная конкуренция с новыми сетевыми небанковскими организациями</a:t>
            </a:r>
          </a:p>
          <a:p>
            <a:pPr marL="357188" indent="-357188">
              <a:buFont typeface="Arial" pitchFamily="34" charset="0"/>
              <a:buChar char="•"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357188" indent="-357188">
              <a:buFont typeface="Arial" pitchFamily="34" charset="0"/>
              <a:buChar char="•"/>
            </a:pPr>
            <a:r>
              <a:rPr lang="ru-RU" sz="1400" b="1" dirty="0" smtClean="0">
                <a:solidFill>
                  <a:srgbClr val="3399FF"/>
                </a:solidFill>
              </a:rPr>
              <a:t>Рост значения инвестиционного бизнеса; популярность диверсификации активов</a:t>
            </a:r>
          </a:p>
          <a:p>
            <a:pPr marL="357188" indent="-357188">
              <a:buFont typeface="Arial" pitchFamily="34" charset="0"/>
              <a:buChar char="•"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357188" indent="-357188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accent1">
                    <a:lumMod val="75000"/>
                  </a:schemeClr>
                </a:solidFill>
              </a:rPr>
              <a:t>Рост значения в мировой и локальной экономике ТНК и, следовательно, крупнейших международных банков </a:t>
            </a:r>
          </a:p>
          <a:p>
            <a:pPr marL="357188" indent="-357188">
              <a:buFont typeface="Arial" pitchFamily="34" charset="0"/>
              <a:buChar char="•"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357188" indent="-357188">
              <a:buFont typeface="Arial" pitchFamily="34" charset="0"/>
              <a:buChar char="•"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</a:rPr>
              <a:t>Основное поле малого и среднего бизнеса: уникальные товары и услуги</a:t>
            </a:r>
            <a:endParaRPr lang="ru-RU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3750" y="78656"/>
            <a:ext cx="676433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В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ЫВ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ОДЫ ДЛ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Я БАНКОВСКОЙ СИСТЕМЫ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071546"/>
            <a:ext cx="4536889" cy="53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Прямая со стрелкой 8"/>
          <p:cNvCxnSpPr/>
          <p:nvPr/>
        </p:nvCxnSpPr>
        <p:spPr bwMode="auto">
          <a:xfrm rot="16200000" flipH="1">
            <a:off x="1750199" y="3321843"/>
            <a:ext cx="1785950" cy="571504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CECFF"/>
            </a:solidFill>
            <a:prstDash val="sysDot"/>
            <a:round/>
            <a:headEnd type="none" w="med" len="med"/>
            <a:tailEnd type="arrow"/>
          </a:ln>
          <a:effectLst/>
        </p:spPr>
      </p:cxnSp>
      <p:cxnSp>
        <p:nvCxnSpPr>
          <p:cNvPr id="13" name="Прямая со стрелкой 12"/>
          <p:cNvCxnSpPr/>
          <p:nvPr/>
        </p:nvCxnSpPr>
        <p:spPr bwMode="auto">
          <a:xfrm rot="16200000" flipH="1">
            <a:off x="2071670" y="5429264"/>
            <a:ext cx="1143008" cy="42862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CECFF"/>
            </a:solidFill>
            <a:prstDash val="sysDot"/>
            <a:round/>
            <a:headEnd type="none" w="med" len="med"/>
            <a:tailEnd type="arrow"/>
          </a:ln>
          <a:effectLst/>
        </p:spPr>
      </p:cxnSp>
      <p:cxnSp>
        <p:nvCxnSpPr>
          <p:cNvPr id="15" name="Прямая со стрелкой 14"/>
          <p:cNvCxnSpPr/>
          <p:nvPr/>
        </p:nvCxnSpPr>
        <p:spPr bwMode="auto">
          <a:xfrm rot="5400000" flipH="1" flipV="1">
            <a:off x="2786050" y="3571876"/>
            <a:ext cx="1428760" cy="42862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CECFF"/>
            </a:solidFill>
            <a:prstDash val="sysDot"/>
            <a:round/>
            <a:headEnd type="none" w="med" len="med"/>
            <a:tailEnd type="arrow"/>
          </a:ln>
          <a:effectLst/>
        </p:spPr>
      </p:cxnSp>
      <p:cxnSp>
        <p:nvCxnSpPr>
          <p:cNvPr id="16" name="Прямая со стрелкой 15"/>
          <p:cNvCxnSpPr/>
          <p:nvPr/>
        </p:nvCxnSpPr>
        <p:spPr bwMode="auto">
          <a:xfrm rot="5400000" flipH="1" flipV="1">
            <a:off x="2964657" y="5750723"/>
            <a:ext cx="642918" cy="14287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CECFF"/>
            </a:solidFill>
            <a:prstDash val="sysDot"/>
            <a:round/>
            <a:headEnd type="none" w="med" len="med"/>
            <a:tailEnd type="arrow"/>
          </a:ln>
          <a:effectLst/>
        </p:spPr>
      </p:cxnSp>
      <p:cxnSp>
        <p:nvCxnSpPr>
          <p:cNvPr id="23" name="Прямая со стрелкой 22"/>
          <p:cNvCxnSpPr/>
          <p:nvPr/>
        </p:nvCxnSpPr>
        <p:spPr bwMode="auto">
          <a:xfrm rot="16200000" flipH="1">
            <a:off x="3357554" y="3714752"/>
            <a:ext cx="1143008" cy="428628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CECFF"/>
            </a:solidFill>
            <a:prstDash val="sysDot"/>
            <a:round/>
            <a:headEnd type="none" w="med" len="med"/>
            <a:tailEnd type="arrow"/>
          </a:ln>
          <a:effectLst/>
        </p:spPr>
      </p:cxnSp>
      <p:cxnSp>
        <p:nvCxnSpPr>
          <p:cNvPr id="24" name="Прямая со стрелкой 23"/>
          <p:cNvCxnSpPr/>
          <p:nvPr/>
        </p:nvCxnSpPr>
        <p:spPr bwMode="auto">
          <a:xfrm rot="16200000" flipH="1">
            <a:off x="3643306" y="5715016"/>
            <a:ext cx="428628" cy="285752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CECFF"/>
            </a:solidFill>
            <a:prstDash val="sysDot"/>
            <a:round/>
            <a:headEnd type="none" w="med" len="med"/>
            <a:tailEnd type="arrow"/>
          </a:ln>
          <a:effectLst/>
        </p:spPr>
      </p:cxnSp>
      <p:cxnSp>
        <p:nvCxnSpPr>
          <p:cNvPr id="26" name="Прямая со стрелкой 25"/>
          <p:cNvCxnSpPr/>
          <p:nvPr/>
        </p:nvCxnSpPr>
        <p:spPr bwMode="auto">
          <a:xfrm rot="5400000" flipH="1" flipV="1">
            <a:off x="3893339" y="3107529"/>
            <a:ext cx="1000132" cy="500066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CECFF"/>
            </a:solidFill>
            <a:prstDash val="sysDot"/>
            <a:round/>
            <a:headEnd type="none" w="med" len="med"/>
            <a:tailEnd type="arrow"/>
          </a:ln>
          <a:effectLst/>
        </p:spPr>
      </p:cxnSp>
      <p:cxnSp>
        <p:nvCxnSpPr>
          <p:cNvPr id="29" name="Прямая со стрелкой 28"/>
          <p:cNvCxnSpPr/>
          <p:nvPr/>
        </p:nvCxnSpPr>
        <p:spPr bwMode="auto">
          <a:xfrm flipV="1">
            <a:off x="4143372" y="5572140"/>
            <a:ext cx="500066" cy="357190"/>
          </a:xfrm>
          <a:prstGeom prst="straightConnector1">
            <a:avLst/>
          </a:prstGeom>
          <a:solidFill>
            <a:schemeClr val="accent1"/>
          </a:solidFill>
          <a:ln w="57150" cap="flat" cmpd="sng" algn="ctr">
            <a:solidFill>
              <a:srgbClr val="CCECFF"/>
            </a:solidFill>
            <a:prstDash val="sysDot"/>
            <a:round/>
            <a:headEnd type="none" w="med" len="med"/>
            <a:tailEnd type="arrow"/>
          </a:ln>
          <a:effectLst/>
        </p:spPr>
      </p:cxnSp>
      <p:sp>
        <p:nvSpPr>
          <p:cNvPr id="14" name="Прямоугольник 13"/>
          <p:cNvSpPr/>
          <p:nvPr/>
        </p:nvSpPr>
        <p:spPr>
          <a:xfrm>
            <a:off x="593750" y="78656"/>
            <a:ext cx="676433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Д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ЛЯ АКТИВОВ: МИРОВОЙ ФОРЕКС КАК СУП ИЗ </a:t>
            </a:r>
            <a:r>
              <a:rPr lang="en-US" sz="3200" dirty="0" smtClean="0">
                <a:solidFill>
                  <a:srgbClr val="FF0000"/>
                </a:solidFill>
                <a:latin typeface="Arial Narrow" pitchFamily="34" charset="0"/>
              </a:rPr>
              <a:t>QE</a:t>
            </a:r>
            <a:r>
              <a:rPr lang="en-US" sz="2000" dirty="0" smtClean="0">
                <a:solidFill>
                  <a:srgbClr val="FF0000"/>
                </a:solidFill>
                <a:latin typeface="Arial Narrow" pitchFamily="34" charset="0"/>
              </a:rPr>
              <a:t> 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И ДР.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142984"/>
            <a:ext cx="3950525" cy="23860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6656940" y="6248535"/>
            <a:ext cx="1392670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800" dirty="0" smtClean="0">
                <a:solidFill>
                  <a:schemeClr val="tx1"/>
                </a:solidFill>
              </a:rPr>
              <a:t>Источник</a:t>
            </a:r>
            <a:r>
              <a:rPr lang="en-US" sz="800" dirty="0" smtClean="0">
                <a:solidFill>
                  <a:schemeClr val="tx1"/>
                </a:solidFill>
              </a:rPr>
              <a:t>: Reuters, PSB</a:t>
            </a:r>
            <a:endParaRPr lang="ru-RU" sz="800" dirty="0">
              <a:solidFill>
                <a:schemeClr val="tx1"/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4868903" y="3573963"/>
            <a:ext cx="4011949" cy="2628780"/>
            <a:chOff x="2786050" y="1676503"/>
            <a:chExt cx="5429288" cy="3557474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817036" y="1928802"/>
              <a:ext cx="5393502" cy="33051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7" name="TextBox 16"/>
            <p:cNvSpPr txBox="1"/>
            <p:nvPr/>
          </p:nvSpPr>
          <p:spPr>
            <a:xfrm>
              <a:off x="2786050" y="1676503"/>
              <a:ext cx="5429288" cy="2769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ru-RU" dirty="0" smtClean="0">
                  <a:solidFill>
                    <a:sysClr val="windowText" lastClr="000000"/>
                  </a:solidFill>
                </a:rPr>
                <a:t>Наклон кривой </a:t>
              </a:r>
              <a:r>
                <a:rPr lang="ru-RU" b="1" dirty="0" smtClean="0">
                  <a:solidFill>
                    <a:schemeClr val="accent6">
                      <a:lumMod val="75000"/>
                    </a:schemeClr>
                  </a:solidFill>
                </a:rPr>
                <a:t>США</a:t>
              </a:r>
              <a:r>
                <a:rPr lang="en-US" b="1" dirty="0" smtClean="0">
                  <a:solidFill>
                    <a:sysClr val="windowText" lastClr="000000"/>
                  </a:solidFill>
                </a:rPr>
                <a:t> </a:t>
              </a:r>
              <a:r>
                <a:rPr lang="en-US" b="1" dirty="0" smtClean="0">
                  <a:solidFill>
                    <a:schemeClr val="tx1"/>
                  </a:solidFill>
                </a:rPr>
                <a:t>&amp; </a:t>
              </a:r>
              <a:r>
                <a:rPr lang="ru-RU" b="1" dirty="0" smtClean="0">
                  <a:solidFill>
                    <a:sysClr val="windowText" lastClr="000000"/>
                  </a:solidFill>
                </a:rPr>
                <a:t>ЕЗ</a:t>
              </a:r>
              <a:endParaRPr lang="ru-RU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967043" y="6286520"/>
            <a:ext cx="139267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" dirty="0" smtClean="0">
                <a:solidFill>
                  <a:schemeClr val="tx1"/>
                </a:solidFill>
              </a:rPr>
              <a:t>Источник</a:t>
            </a:r>
            <a:r>
              <a:rPr lang="en-US" sz="800" dirty="0" smtClean="0">
                <a:solidFill>
                  <a:schemeClr val="tx1"/>
                </a:solidFill>
              </a:rPr>
              <a:t>: Reuters, PSB</a:t>
            </a:r>
            <a:endParaRPr lang="ru-RU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593750" y="78656"/>
            <a:ext cx="6764332" cy="59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3600" dirty="0" smtClean="0">
                <a:solidFill>
                  <a:srgbClr val="FF0000"/>
                </a:solidFill>
                <a:latin typeface="Arial Narrow" pitchFamily="34" charset="0"/>
              </a:rPr>
              <a:t>Д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ЛЯ АКТИВОВ: </a:t>
            </a:r>
            <a:r>
              <a:rPr lang="ru-RU" sz="2000" dirty="0" smtClean="0">
                <a:solidFill>
                  <a:srgbClr val="FF0000"/>
                </a:solidFill>
                <a:latin typeface="Arial Narrow" pitchFamily="34" charset="0"/>
              </a:rPr>
              <a:t>НАПРИМЕР, ЗОЛОТА</a:t>
            </a:r>
            <a:endParaRPr lang="ru-RU" sz="1800" dirty="0">
              <a:solidFill>
                <a:srgbClr val="FF0000"/>
              </a:solidFill>
              <a:latin typeface="Arial Narrow" pitchFamily="34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107" y="1428736"/>
            <a:ext cx="4279893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Box 17"/>
          <p:cNvSpPr txBox="1"/>
          <p:nvPr/>
        </p:nvSpPr>
        <p:spPr>
          <a:xfrm>
            <a:off x="357158" y="1087229"/>
            <a:ext cx="4273042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Золото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smtClean="0">
                <a:solidFill>
                  <a:schemeClr val="tx1"/>
                </a:solidFill>
              </a:rPr>
              <a:t>&amp;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индек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с доллара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ru-RU" dirty="0" smtClean="0">
                <a:solidFill>
                  <a:schemeClr val="tx1"/>
                </a:solidFill>
              </a:rPr>
              <a:t>иногда вместе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10659" y="5572140"/>
            <a:ext cx="1392670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800" dirty="0" smtClean="0">
                <a:solidFill>
                  <a:schemeClr val="tx1"/>
                </a:solidFill>
              </a:rPr>
              <a:t>Источник</a:t>
            </a:r>
            <a:r>
              <a:rPr lang="en-US" sz="800" dirty="0" smtClean="0">
                <a:solidFill>
                  <a:schemeClr val="tx1"/>
                </a:solidFill>
              </a:rPr>
              <a:t>: Reuters, PSB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786314" y="1071546"/>
            <a:ext cx="3965505" cy="2769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Золото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smtClean="0">
                <a:solidFill>
                  <a:schemeClr val="tx1"/>
                </a:solidFill>
              </a:rPr>
              <a:t>&amp;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реальные ставки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812" y="1438506"/>
            <a:ext cx="4304111" cy="4133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Box 21"/>
          <p:cNvSpPr txBox="1"/>
          <p:nvPr/>
        </p:nvSpPr>
        <p:spPr>
          <a:xfrm>
            <a:off x="4618691" y="5572140"/>
            <a:ext cx="1392670" cy="2154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ru-RU" sz="800" dirty="0" smtClean="0">
                <a:solidFill>
                  <a:schemeClr val="tx1"/>
                </a:solidFill>
              </a:rPr>
              <a:t>Источник</a:t>
            </a:r>
            <a:r>
              <a:rPr lang="en-US" sz="800" dirty="0" smtClean="0">
                <a:solidFill>
                  <a:schemeClr val="tx1"/>
                </a:solidFill>
              </a:rPr>
              <a:t>: Reuters, PSB</a:t>
            </a:r>
            <a:endParaRPr lang="ru-RU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2976" y="899749"/>
            <a:ext cx="6929486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285992"/>
            <a:ext cx="6934199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ber_present_gedonizm1">
  <a:themeElements>
    <a:clrScheme name="sber_present_gedonizm1 14">
      <a:dk1>
        <a:srgbClr val="000000"/>
      </a:dk1>
      <a:lt1>
        <a:srgbClr val="FFFFFF"/>
      </a:lt1>
      <a:dk2>
        <a:srgbClr val="292929"/>
      </a:dk2>
      <a:lt2>
        <a:srgbClr val="808080"/>
      </a:lt2>
      <a:accent1>
        <a:srgbClr val="7DC244"/>
      </a:accent1>
      <a:accent2>
        <a:srgbClr val="FF9900"/>
      </a:accent2>
      <a:accent3>
        <a:srgbClr val="FFFFFF"/>
      </a:accent3>
      <a:accent4>
        <a:srgbClr val="000000"/>
      </a:accent4>
      <a:accent5>
        <a:srgbClr val="BFDDB0"/>
      </a:accent5>
      <a:accent6>
        <a:srgbClr val="E78A00"/>
      </a:accent6>
      <a:hlink>
        <a:srgbClr val="00703C"/>
      </a:hlink>
      <a:folHlink>
        <a:srgbClr val="439639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pitchFamily="-128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pitchFamily="-128" charset="-128"/>
          </a:defRPr>
        </a:defPPr>
      </a:lstStyle>
    </a:lnDef>
  </a:objectDefaults>
  <a:extraClrSchemeLst>
    <a:extraClrScheme>
      <a:clrScheme name="sber_present_gedonizm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8CC841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C5E0B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ber_present_gedonizm1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8CC841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C5E0B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ber_present_gedonizm1 14">
        <a:dk1>
          <a:srgbClr val="000000"/>
        </a:dk1>
        <a:lt1>
          <a:srgbClr val="FFFFFF"/>
        </a:lt1>
        <a:dk2>
          <a:srgbClr val="292929"/>
        </a:dk2>
        <a:lt2>
          <a:srgbClr val="808080"/>
        </a:lt2>
        <a:accent1>
          <a:srgbClr val="7DC244"/>
        </a:accent1>
        <a:accent2>
          <a:srgbClr val="FF9900"/>
        </a:accent2>
        <a:accent3>
          <a:srgbClr val="FFFFFF"/>
        </a:accent3>
        <a:accent4>
          <a:srgbClr val="000000"/>
        </a:accent4>
        <a:accent5>
          <a:srgbClr val="BFDDB0"/>
        </a:accent5>
        <a:accent6>
          <a:srgbClr val="E78A00"/>
        </a:accent6>
        <a:hlink>
          <a:srgbClr val="00703C"/>
        </a:hlink>
        <a:folHlink>
          <a:srgbClr val="43963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21491</TotalTime>
  <Words>400</Words>
  <Application>Microsoft Office PowerPoint</Application>
  <PresentationFormat>Экран (4:3)</PresentationFormat>
  <Paragraphs>65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ヒラギノ角ゴ Pro W3</vt:lpstr>
      <vt:lpstr>Mistral</vt:lpstr>
      <vt:lpstr>Arial Narrow</vt:lpstr>
      <vt:lpstr>Arial Unicode MS</vt:lpstr>
      <vt:lpstr>sber_present_gedonizm1</vt:lpstr>
      <vt:lpstr>Химеры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Test Tester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ДОКЛАДА  ИЛИ ПРЕЗЕНТАЦИИ</dc:title>
  <dc:creator>Test Tester</dc:creator>
  <cp:lastModifiedBy>kascheevni</cp:lastModifiedBy>
  <cp:revision>1178</cp:revision>
  <cp:lastPrinted>2009-12-23T12:21:54Z</cp:lastPrinted>
  <dcterms:created xsi:type="dcterms:W3CDTF">2009-12-17T07:12:41Z</dcterms:created>
  <dcterms:modified xsi:type="dcterms:W3CDTF">2013-12-04T10:27:26Z</dcterms:modified>
</cp:coreProperties>
</file>